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7" r:id="rId1"/>
    <p:sldMasterId id="2147484480" r:id="rId2"/>
    <p:sldMasterId id="2147483979" r:id="rId3"/>
    <p:sldMasterId id="2147483985" r:id="rId4"/>
  </p:sldMasterIdLst>
  <p:notesMasterIdLst>
    <p:notesMasterId r:id="rId28"/>
  </p:notesMasterIdLst>
  <p:handoutMasterIdLst>
    <p:handoutMasterId r:id="rId29"/>
  </p:handoutMasterIdLst>
  <p:sldIdLst>
    <p:sldId id="540" r:id="rId5"/>
    <p:sldId id="582" r:id="rId6"/>
    <p:sldId id="587" r:id="rId7"/>
    <p:sldId id="581" r:id="rId8"/>
    <p:sldId id="565" r:id="rId9"/>
    <p:sldId id="566" r:id="rId10"/>
    <p:sldId id="584" r:id="rId11"/>
    <p:sldId id="567" r:id="rId12"/>
    <p:sldId id="585" r:id="rId13"/>
    <p:sldId id="583" r:id="rId14"/>
    <p:sldId id="569" r:id="rId15"/>
    <p:sldId id="570" r:id="rId16"/>
    <p:sldId id="572" r:id="rId17"/>
    <p:sldId id="573" r:id="rId18"/>
    <p:sldId id="574" r:id="rId19"/>
    <p:sldId id="575" r:id="rId20"/>
    <p:sldId id="576" r:id="rId21"/>
    <p:sldId id="577" r:id="rId22"/>
    <p:sldId id="578" r:id="rId23"/>
    <p:sldId id="579" r:id="rId24"/>
    <p:sldId id="571" r:id="rId25"/>
    <p:sldId id="580" r:id="rId26"/>
    <p:sldId id="560" r:id="rId27"/>
  </p:sldIdLst>
  <p:sldSz cx="9144000" cy="6858000" type="screen4x3"/>
  <p:notesSz cx="6623050" cy="981075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90">
          <p15:clr>
            <a:srgbClr val="A4A3A4"/>
          </p15:clr>
        </p15:guide>
        <p15:guide id="2" pos="208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33CC"/>
    <a:srgbClr val="66FF66"/>
    <a:srgbClr val="FF9933"/>
    <a:srgbClr val="1F278D"/>
    <a:srgbClr val="009900"/>
    <a:srgbClr val="FFCC66"/>
    <a:srgbClr val="FF99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3" autoAdjust="0"/>
    <p:restoredTop sz="94470" autoAdjust="0"/>
  </p:normalViewPr>
  <p:slideViewPr>
    <p:cSldViewPr snapToGrid="0">
      <p:cViewPr varScale="1">
        <p:scale>
          <a:sx n="110" d="100"/>
          <a:sy n="110" d="100"/>
        </p:scale>
        <p:origin x="130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-2208" y="-84"/>
      </p:cViewPr>
      <p:guideLst>
        <p:guide orient="horz" pos="3090"/>
        <p:guide pos="2086"/>
      </p:guideLst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8702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898" tIns="46949" rIns="93898" bIns="46949" numCol="1" anchor="t" anchorCtr="0" compatLnSpc="1">
            <a:prstTxWarp prst="textNoShape">
              <a:avLst/>
            </a:prstTxWarp>
          </a:bodyPr>
          <a:lstStyle>
            <a:lvl1pPr defTabSz="866775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 bwMode="auto">
          <a:xfrm>
            <a:off x="3751263" y="0"/>
            <a:ext cx="28702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898" tIns="46949" rIns="93898" bIns="46949" numCol="1" anchor="t" anchorCtr="0" compatLnSpc="1">
            <a:prstTxWarp prst="textNoShape">
              <a:avLst/>
            </a:prstTxWarp>
          </a:bodyPr>
          <a:lstStyle>
            <a:lvl1pPr algn="r" defTabSz="866775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75293F41-7BA5-413D-9320-774D1C65E38D}" type="datetimeFigureOut">
              <a:rPr lang="zh-CN" altLang="en-US"/>
              <a:pPr>
                <a:defRPr/>
              </a:pPr>
              <a:t>2018/8/1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 bwMode="auto">
          <a:xfrm>
            <a:off x="0" y="9318625"/>
            <a:ext cx="28702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898" tIns="46949" rIns="93898" bIns="46949" numCol="1" anchor="b" anchorCtr="0" compatLnSpc="1">
            <a:prstTxWarp prst="textNoShape">
              <a:avLst/>
            </a:prstTxWarp>
          </a:bodyPr>
          <a:lstStyle>
            <a:lvl1pPr defTabSz="866775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 bwMode="auto">
          <a:xfrm>
            <a:off x="3751263" y="9318625"/>
            <a:ext cx="28702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898" tIns="46949" rIns="93898" bIns="46949" numCol="1" anchor="b" anchorCtr="0" compatLnSpc="1">
            <a:prstTxWarp prst="textNoShape">
              <a:avLst/>
            </a:prstTxWarp>
          </a:bodyPr>
          <a:lstStyle>
            <a:lvl1pPr algn="r" defTabSz="866775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1F864AFA-BD14-46C4-9745-E876D54D77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57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8702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898" tIns="46949" rIns="93898" bIns="46949" numCol="1" anchor="t" anchorCtr="0" compatLnSpc="1">
            <a:prstTxWarp prst="textNoShape">
              <a:avLst/>
            </a:prstTxWarp>
          </a:bodyPr>
          <a:lstStyle>
            <a:lvl1pPr defTabSz="866775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 bwMode="auto">
          <a:xfrm>
            <a:off x="3751263" y="0"/>
            <a:ext cx="28702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898" tIns="46949" rIns="93898" bIns="46949" numCol="1" anchor="t" anchorCtr="0" compatLnSpc="1">
            <a:prstTxWarp prst="textNoShape">
              <a:avLst/>
            </a:prstTxWarp>
          </a:bodyPr>
          <a:lstStyle>
            <a:lvl1pPr algn="r" defTabSz="866775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9D4A61DB-7A47-48E7-855C-CD20A90CA23B}" type="datetimeFigureOut">
              <a:rPr lang="zh-CN" altLang="en-US"/>
              <a:pPr>
                <a:defRPr/>
              </a:pPr>
              <a:t>2018/8/1</a:t>
            </a:fld>
            <a:endParaRPr lang="en-US" alt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58838" y="736600"/>
            <a:ext cx="4905375" cy="3678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 bwMode="auto">
          <a:xfrm>
            <a:off x="661988" y="4659313"/>
            <a:ext cx="5299075" cy="441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898" tIns="46949" rIns="93898" bIns="469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 bwMode="auto">
          <a:xfrm>
            <a:off x="0" y="9318625"/>
            <a:ext cx="28702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898" tIns="46949" rIns="93898" bIns="46949" numCol="1" anchor="b" anchorCtr="0" compatLnSpc="1">
            <a:prstTxWarp prst="textNoShape">
              <a:avLst/>
            </a:prstTxWarp>
          </a:bodyPr>
          <a:lstStyle>
            <a:lvl1pPr defTabSz="866775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 bwMode="auto">
          <a:xfrm>
            <a:off x="3751263" y="9318625"/>
            <a:ext cx="28702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898" tIns="46949" rIns="93898" bIns="46949" numCol="1" anchor="b" anchorCtr="0" compatLnSpc="1">
            <a:prstTxWarp prst="textNoShape">
              <a:avLst/>
            </a:prstTxWarp>
          </a:bodyPr>
          <a:lstStyle>
            <a:lvl1pPr algn="r" defTabSz="866775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F266B7F0-006B-45D9-B8D8-32460318715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3639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36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AE7E754-F457-4E32-A32D-96A4FA95D19B}" type="slidenum">
              <a:rPr lang="zh-CN" altLang="en-US" smtClean="0"/>
              <a:pPr/>
              <a:t>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299819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1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F571D36-4B5E-42E1-9A6D-EDA8DE41BA93}" type="slidenum">
              <a:rPr lang="zh-CN" altLang="en-US" smtClean="0"/>
              <a:pPr/>
              <a:t>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53150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505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E6FF50A-055B-41DC-8658-50BD85D166BD}" type="slidenum">
              <a:rPr lang="zh-CN" altLang="en-US" smtClean="0"/>
              <a:pPr/>
              <a:t>23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566227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 userDrawn="1"/>
        </p:nvSpPr>
        <p:spPr>
          <a:xfrm>
            <a:off x="0" y="825500"/>
            <a:ext cx="1938338" cy="658813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pPr algn="ctr">
              <a:defRPr/>
            </a:pP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圆角矩形 3"/>
          <p:cNvSpPr>
            <a:spLocks/>
          </p:cNvSpPr>
          <p:nvPr userDrawn="1"/>
        </p:nvSpPr>
        <p:spPr bwMode="auto">
          <a:xfrm>
            <a:off x="332565" y="902344"/>
            <a:ext cx="2786082" cy="505124"/>
          </a:xfrm>
          <a:prstGeom prst="roundRect">
            <a:avLst/>
          </a:prstGeom>
          <a:noFill/>
          <a:ln w="57150" cap="flat" cmpd="sng" algn="ctr">
            <a:gradFill>
              <a:gsLst>
                <a:gs pos="0">
                  <a:srgbClr val="00DFF6"/>
                </a:gs>
                <a:gs pos="17000">
                  <a:srgbClr val="002774"/>
                </a:gs>
              </a:gsLst>
              <a:lin ang="5400000" scaled="0"/>
            </a:gradFill>
            <a:prstDash val="solid"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52400" h="127000" prst="convex"/>
            <a:bevelB w="0" h="0"/>
            <a:contourClr>
              <a:sysClr val="window" lastClr="FFFFFF"/>
            </a:contourClr>
          </a:sp3d>
        </p:spPr>
        <p:txBody>
          <a:bodyPr anchor="ctr">
            <a:sp3d/>
          </a:bodyPr>
          <a:lstStyle/>
          <a:p>
            <a:pPr marL="0" lvl="2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endParaRPr lang="zh-CN" altLang="en-US" sz="1400" kern="0" dirty="0">
              <a:solidFill>
                <a:sysClr val="windowText" lastClr="000000"/>
              </a:solidFill>
              <a:latin typeface="微软雅黑" pitchFamily="34" charset="-122"/>
              <a:ea typeface="宋体" charset="-122"/>
              <a:cs typeface="Arial" charset="0"/>
            </a:endParaRPr>
          </a:p>
        </p:txBody>
      </p:sp>
      <p:sp>
        <p:nvSpPr>
          <p:cNvPr id="5" name="AutoShape 3"/>
          <p:cNvSpPr>
            <a:spLocks noChangeAspect="1" noChangeArrowheads="1"/>
          </p:cNvSpPr>
          <p:nvPr userDrawn="1"/>
        </p:nvSpPr>
        <p:spPr bwMode="auto">
          <a:xfrm>
            <a:off x="125228" y="985350"/>
            <a:ext cx="350680" cy="350680"/>
          </a:xfrm>
          <a:prstGeom prst="roundRect">
            <a:avLst/>
          </a:prstGeom>
          <a:gradFill flip="none" rotWithShape="1">
            <a:gsLst>
              <a:gs pos="0">
                <a:srgbClr val="00B0F0"/>
              </a:gs>
              <a:gs pos="24000">
                <a:srgbClr val="002774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contourW="19050">
            <a:bevelT prst="convex"/>
            <a:bevelB w="0" h="0"/>
            <a:contourClr>
              <a:srgbClr val="AFEAFF"/>
            </a:contourClr>
          </a:sp3d>
        </p:spPr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zh-CN" kern="0" dirty="0">
              <a:solidFill>
                <a:sysClr val="window" lastClr="FFFFFF"/>
              </a:solidFill>
              <a:effectLst>
                <a:reflection blurRad="6350" stA="55000" endA="300" endPos="45500" dir="5400000" sy="-100000" algn="bl" rotWithShape="0"/>
              </a:effectLst>
              <a:latin typeface="+mj-lt"/>
              <a:ea typeface="宋体" charset="-122"/>
              <a:cs typeface="Arial" charset="0"/>
            </a:endParaRPr>
          </a:p>
        </p:txBody>
      </p:sp>
      <p:sp>
        <p:nvSpPr>
          <p:cNvPr id="6" name="燕尾形 5"/>
          <p:cNvSpPr>
            <a:spLocks noChangeAspect="1"/>
          </p:cNvSpPr>
          <p:nvPr userDrawn="1"/>
        </p:nvSpPr>
        <p:spPr bwMode="auto">
          <a:xfrm>
            <a:off x="3389963" y="1156030"/>
            <a:ext cx="180000" cy="180000"/>
          </a:xfrm>
          <a:prstGeom prst="chevron">
            <a:avLst/>
          </a:prstGeom>
          <a:gradFill>
            <a:gsLst>
              <a:gs pos="100000">
                <a:schemeClr val="bg1">
                  <a:lumMod val="50000"/>
                </a:schemeClr>
              </a:gs>
              <a:gs pos="10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89383" tIns="44691" rIns="89383" bIns="44691"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7" name="燕尾形 6"/>
          <p:cNvSpPr>
            <a:spLocks noChangeAspect="1"/>
          </p:cNvSpPr>
          <p:nvPr userDrawn="1"/>
        </p:nvSpPr>
        <p:spPr bwMode="auto">
          <a:xfrm>
            <a:off x="3508049" y="1156030"/>
            <a:ext cx="180000" cy="180000"/>
          </a:xfrm>
          <a:prstGeom prst="chevron">
            <a:avLst/>
          </a:prstGeom>
          <a:gradFill>
            <a:gsLst>
              <a:gs pos="100000">
                <a:schemeClr val="bg1">
                  <a:lumMod val="50000"/>
                </a:schemeClr>
              </a:gs>
              <a:gs pos="10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89383" tIns="44691" rIns="89383" bIns="44691"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99768" y="944924"/>
            <a:ext cx="2399071" cy="410413"/>
          </a:xfrm>
          <a:prstGeom prst="rect">
            <a:avLst/>
          </a:prstGeom>
        </p:spPr>
        <p:txBody>
          <a:bodyPr/>
          <a:lstStyle>
            <a:lvl1pPr algn="l">
              <a:lnSpc>
                <a:spcPts val="2500"/>
              </a:lnSpc>
              <a:defRPr sz="1800" b="1">
                <a:solidFill>
                  <a:srgbClr val="1F278D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778107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19319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4784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46987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 userDrawn="1"/>
        </p:nvSpPr>
        <p:spPr>
          <a:xfrm>
            <a:off x="0" y="825500"/>
            <a:ext cx="1938338" cy="658813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pPr algn="ctr">
              <a:defRPr/>
            </a:pP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圆角矩形 3"/>
          <p:cNvSpPr>
            <a:spLocks/>
          </p:cNvSpPr>
          <p:nvPr userDrawn="1"/>
        </p:nvSpPr>
        <p:spPr bwMode="auto">
          <a:xfrm>
            <a:off x="332565" y="902344"/>
            <a:ext cx="2786082" cy="505124"/>
          </a:xfrm>
          <a:prstGeom prst="roundRect">
            <a:avLst/>
          </a:prstGeom>
          <a:noFill/>
          <a:ln w="57150" cap="flat" cmpd="sng" algn="ctr">
            <a:gradFill>
              <a:gsLst>
                <a:gs pos="0">
                  <a:srgbClr val="00DFF6"/>
                </a:gs>
                <a:gs pos="17000">
                  <a:srgbClr val="002774"/>
                </a:gs>
              </a:gsLst>
              <a:lin ang="5400000" scaled="0"/>
            </a:gradFill>
            <a:prstDash val="solid"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52400" h="127000" prst="convex"/>
            <a:bevelB w="0" h="0"/>
            <a:contourClr>
              <a:sysClr val="window" lastClr="FFFFFF"/>
            </a:contourClr>
          </a:sp3d>
        </p:spPr>
        <p:txBody>
          <a:bodyPr anchor="ctr">
            <a:sp3d/>
          </a:bodyPr>
          <a:lstStyle/>
          <a:p>
            <a:pPr marL="0" lvl="2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endParaRPr lang="zh-CN" altLang="en-US" sz="1400" kern="0" dirty="0">
              <a:solidFill>
                <a:sysClr val="windowText" lastClr="000000"/>
              </a:solidFill>
              <a:latin typeface="微软雅黑" pitchFamily="34" charset="-122"/>
              <a:ea typeface="宋体" charset="-122"/>
              <a:cs typeface="Arial" charset="0"/>
            </a:endParaRPr>
          </a:p>
        </p:txBody>
      </p:sp>
      <p:sp>
        <p:nvSpPr>
          <p:cNvPr id="5" name="AutoShape 3"/>
          <p:cNvSpPr>
            <a:spLocks noChangeAspect="1" noChangeArrowheads="1"/>
          </p:cNvSpPr>
          <p:nvPr userDrawn="1"/>
        </p:nvSpPr>
        <p:spPr bwMode="auto">
          <a:xfrm>
            <a:off x="125228" y="985350"/>
            <a:ext cx="350680" cy="350680"/>
          </a:xfrm>
          <a:prstGeom prst="roundRect">
            <a:avLst/>
          </a:prstGeom>
          <a:gradFill flip="none" rotWithShape="1">
            <a:gsLst>
              <a:gs pos="0">
                <a:srgbClr val="00B0F0"/>
              </a:gs>
              <a:gs pos="24000">
                <a:srgbClr val="002774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contourW="19050">
            <a:bevelT prst="convex"/>
            <a:bevelB w="0" h="0"/>
            <a:contourClr>
              <a:srgbClr val="AFEAFF"/>
            </a:contourClr>
          </a:sp3d>
        </p:spPr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zh-CN" kern="0" dirty="0">
              <a:solidFill>
                <a:sysClr val="window" lastClr="FFFFFF"/>
              </a:solidFill>
              <a:effectLst>
                <a:reflection blurRad="6350" stA="55000" endA="300" endPos="45500" dir="5400000" sy="-100000" algn="bl" rotWithShape="0"/>
              </a:effectLst>
              <a:latin typeface="+mj-lt"/>
              <a:ea typeface="宋体" charset="-122"/>
              <a:cs typeface="Arial" charset="0"/>
            </a:endParaRPr>
          </a:p>
        </p:txBody>
      </p:sp>
      <p:sp>
        <p:nvSpPr>
          <p:cNvPr id="6" name="燕尾形 5"/>
          <p:cNvSpPr>
            <a:spLocks noChangeAspect="1"/>
          </p:cNvSpPr>
          <p:nvPr userDrawn="1"/>
        </p:nvSpPr>
        <p:spPr bwMode="auto">
          <a:xfrm>
            <a:off x="3389963" y="1156030"/>
            <a:ext cx="180000" cy="180000"/>
          </a:xfrm>
          <a:prstGeom prst="chevron">
            <a:avLst/>
          </a:prstGeom>
          <a:gradFill>
            <a:gsLst>
              <a:gs pos="100000">
                <a:schemeClr val="bg1">
                  <a:lumMod val="50000"/>
                </a:schemeClr>
              </a:gs>
              <a:gs pos="10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89383" tIns="44691" rIns="89383" bIns="44691"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7" name="燕尾形 6"/>
          <p:cNvSpPr>
            <a:spLocks noChangeAspect="1"/>
          </p:cNvSpPr>
          <p:nvPr userDrawn="1"/>
        </p:nvSpPr>
        <p:spPr bwMode="auto">
          <a:xfrm>
            <a:off x="3508049" y="1156030"/>
            <a:ext cx="180000" cy="180000"/>
          </a:xfrm>
          <a:prstGeom prst="chevron">
            <a:avLst/>
          </a:prstGeom>
          <a:gradFill>
            <a:gsLst>
              <a:gs pos="100000">
                <a:schemeClr val="bg1">
                  <a:lumMod val="50000"/>
                </a:schemeClr>
              </a:gs>
              <a:gs pos="10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89383" tIns="44691" rIns="89383" bIns="44691"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75908" y="944924"/>
            <a:ext cx="2522931" cy="41041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 b="1">
                <a:solidFill>
                  <a:srgbClr val="1F278D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555054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928938" y="1357313"/>
            <a:ext cx="461962" cy="4572000"/>
          </a:xfrm>
          <a:prstGeom prst="rect">
            <a:avLst/>
          </a:prstGeom>
          <a:noFill/>
          <a:ln>
            <a:noFill/>
          </a:ln>
          <a:extLst/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00430" y="1428736"/>
            <a:ext cx="5111750" cy="4554551"/>
          </a:xfrm>
          <a:prstGeom prst="rect">
            <a:avLst/>
          </a:prstGeom>
        </p:spPr>
        <p:txBody>
          <a:bodyPr/>
          <a:lstStyle>
            <a:lvl1pPr>
              <a:defRPr lang="zh-CN" altLang="en-US" sz="2400" kern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>
              <a:defRPr lang="zh-CN" altLang="en-US" sz="2000" kern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>
              <a:defRPr sz="2000"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 rot="16200000">
            <a:off x="-321502" y="2464587"/>
            <a:ext cx="4500593" cy="2428892"/>
          </a:xfrm>
          <a:prstGeom prst="rect">
            <a:avLst/>
          </a:prstGeom>
        </p:spPr>
        <p:txBody>
          <a:bodyPr vert="vert"/>
          <a:lstStyle>
            <a:lvl1pPr>
              <a:defRPr sz="36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829431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1857364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61284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919887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4784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17595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928938" y="1357313"/>
            <a:ext cx="461962" cy="4572000"/>
          </a:xfrm>
          <a:prstGeom prst="rect">
            <a:avLst/>
          </a:prstGeom>
          <a:noFill/>
          <a:ln>
            <a:noFill/>
          </a:ln>
          <a:extLst/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00430" y="1428736"/>
            <a:ext cx="5111750" cy="4554551"/>
          </a:xfrm>
          <a:prstGeom prst="rect">
            <a:avLst/>
          </a:prstGeom>
        </p:spPr>
        <p:txBody>
          <a:bodyPr/>
          <a:lstStyle>
            <a:lvl1pPr>
              <a:defRPr lang="zh-CN" altLang="en-US" sz="2400" kern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>
              <a:defRPr lang="zh-CN" altLang="en-US" sz="2000" kern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>
              <a:defRPr sz="2000"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 rot="16200000">
            <a:off x="-321502" y="2464587"/>
            <a:ext cx="4500593" cy="2428892"/>
          </a:xfrm>
          <a:prstGeom prst="rect">
            <a:avLst/>
          </a:prstGeom>
        </p:spPr>
        <p:txBody>
          <a:bodyPr vert="vert"/>
          <a:lstStyle>
            <a:lvl1pPr>
              <a:defRPr sz="36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138754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1857364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580492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356106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4784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67341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95350" y="2209800"/>
            <a:ext cx="7334250" cy="1300163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95350" y="3513138"/>
            <a:ext cx="7334250" cy="550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AC9FEC5-A2B5-40A3-8CC6-EDC8E79F857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610847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 userDrawn="1"/>
        </p:nvSpPr>
        <p:spPr>
          <a:xfrm>
            <a:off x="0" y="825500"/>
            <a:ext cx="1938338" cy="658813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pPr algn="ctr">
              <a:defRPr/>
            </a:pP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圆角矩形 3"/>
          <p:cNvSpPr>
            <a:spLocks/>
          </p:cNvSpPr>
          <p:nvPr userDrawn="1"/>
        </p:nvSpPr>
        <p:spPr bwMode="auto">
          <a:xfrm>
            <a:off x="332565" y="902344"/>
            <a:ext cx="2786082" cy="505124"/>
          </a:xfrm>
          <a:prstGeom prst="roundRect">
            <a:avLst/>
          </a:prstGeom>
          <a:noFill/>
          <a:ln w="57150" cap="flat" cmpd="sng" algn="ctr">
            <a:gradFill>
              <a:gsLst>
                <a:gs pos="0">
                  <a:srgbClr val="00DFF6"/>
                </a:gs>
                <a:gs pos="17000">
                  <a:srgbClr val="002774"/>
                </a:gs>
              </a:gsLst>
              <a:lin ang="5400000" scaled="0"/>
            </a:gradFill>
            <a:prstDash val="solid"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52400" h="127000" prst="convex"/>
            <a:bevelB w="0" h="0"/>
            <a:contourClr>
              <a:sysClr val="window" lastClr="FFFFFF"/>
            </a:contourClr>
          </a:sp3d>
        </p:spPr>
        <p:txBody>
          <a:bodyPr anchor="ctr">
            <a:sp3d/>
          </a:bodyPr>
          <a:lstStyle/>
          <a:p>
            <a:pPr marL="0" lvl="2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endParaRPr lang="zh-CN" altLang="en-US" sz="1400" kern="0" dirty="0">
              <a:solidFill>
                <a:sysClr val="windowText" lastClr="000000"/>
              </a:solidFill>
              <a:latin typeface="微软雅黑" pitchFamily="34" charset="-122"/>
              <a:ea typeface="宋体" charset="-122"/>
              <a:cs typeface="Arial" charset="0"/>
            </a:endParaRPr>
          </a:p>
        </p:txBody>
      </p:sp>
      <p:sp>
        <p:nvSpPr>
          <p:cNvPr id="5" name="AutoShape 3"/>
          <p:cNvSpPr>
            <a:spLocks noChangeAspect="1" noChangeArrowheads="1"/>
          </p:cNvSpPr>
          <p:nvPr userDrawn="1"/>
        </p:nvSpPr>
        <p:spPr bwMode="auto">
          <a:xfrm>
            <a:off x="125228" y="985350"/>
            <a:ext cx="350680" cy="350680"/>
          </a:xfrm>
          <a:prstGeom prst="roundRect">
            <a:avLst/>
          </a:prstGeom>
          <a:gradFill flip="none" rotWithShape="1">
            <a:gsLst>
              <a:gs pos="0">
                <a:srgbClr val="00B0F0"/>
              </a:gs>
              <a:gs pos="24000">
                <a:srgbClr val="002774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contourW="19050">
            <a:bevelT prst="convex"/>
            <a:bevelB w="0" h="0"/>
            <a:contourClr>
              <a:srgbClr val="AFEAFF"/>
            </a:contourClr>
          </a:sp3d>
        </p:spPr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zh-CN" kern="0" dirty="0">
              <a:solidFill>
                <a:sysClr val="window" lastClr="FFFFFF"/>
              </a:solidFill>
              <a:effectLst>
                <a:reflection blurRad="6350" stA="55000" endA="300" endPos="45500" dir="5400000" sy="-100000" algn="bl" rotWithShape="0"/>
              </a:effectLst>
              <a:latin typeface="+mj-lt"/>
              <a:ea typeface="宋体" charset="-122"/>
              <a:cs typeface="Arial" charset="0"/>
            </a:endParaRPr>
          </a:p>
        </p:txBody>
      </p:sp>
      <p:sp>
        <p:nvSpPr>
          <p:cNvPr id="6" name="燕尾形 5"/>
          <p:cNvSpPr>
            <a:spLocks noChangeAspect="1"/>
          </p:cNvSpPr>
          <p:nvPr userDrawn="1"/>
        </p:nvSpPr>
        <p:spPr bwMode="auto">
          <a:xfrm>
            <a:off x="3389963" y="1156030"/>
            <a:ext cx="180000" cy="180000"/>
          </a:xfrm>
          <a:prstGeom prst="chevron">
            <a:avLst/>
          </a:prstGeom>
          <a:gradFill>
            <a:gsLst>
              <a:gs pos="100000">
                <a:schemeClr val="bg1">
                  <a:lumMod val="50000"/>
                </a:schemeClr>
              </a:gs>
              <a:gs pos="10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89383" tIns="44691" rIns="89383" bIns="44691"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7" name="燕尾形 6"/>
          <p:cNvSpPr>
            <a:spLocks noChangeAspect="1"/>
          </p:cNvSpPr>
          <p:nvPr userDrawn="1"/>
        </p:nvSpPr>
        <p:spPr bwMode="auto">
          <a:xfrm>
            <a:off x="3508049" y="1156030"/>
            <a:ext cx="180000" cy="180000"/>
          </a:xfrm>
          <a:prstGeom prst="chevron">
            <a:avLst/>
          </a:prstGeom>
          <a:gradFill>
            <a:gsLst>
              <a:gs pos="100000">
                <a:schemeClr val="bg1">
                  <a:lumMod val="50000"/>
                </a:schemeClr>
              </a:gs>
              <a:gs pos="10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89383" tIns="44691" rIns="89383" bIns="44691"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658761" y="944924"/>
            <a:ext cx="2340078" cy="410413"/>
          </a:xfrm>
          <a:prstGeom prst="rect">
            <a:avLst/>
          </a:prstGeom>
        </p:spPr>
        <p:txBody>
          <a:bodyPr/>
          <a:lstStyle>
            <a:lvl1pPr algn="l">
              <a:lnSpc>
                <a:spcPts val="2600"/>
              </a:lnSpc>
              <a:defRPr sz="1800" b="1">
                <a:solidFill>
                  <a:srgbClr val="1F278D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703793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928938" y="1357313"/>
            <a:ext cx="461962" cy="4572000"/>
          </a:xfrm>
          <a:prstGeom prst="rect">
            <a:avLst/>
          </a:prstGeom>
          <a:noFill/>
          <a:ln>
            <a:noFill/>
          </a:ln>
          <a:extLst/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00430" y="1428736"/>
            <a:ext cx="5111750" cy="4554551"/>
          </a:xfrm>
          <a:prstGeom prst="rect">
            <a:avLst/>
          </a:prstGeom>
        </p:spPr>
        <p:txBody>
          <a:bodyPr/>
          <a:lstStyle>
            <a:lvl1pPr>
              <a:defRPr lang="zh-CN" altLang="en-US" sz="2400" kern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>
              <a:defRPr lang="zh-CN" altLang="en-US" sz="2000" kern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>
              <a:defRPr sz="2000"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 rot="16200000">
            <a:off x="-321502" y="2464587"/>
            <a:ext cx="4500593" cy="2428892"/>
          </a:xfrm>
          <a:prstGeom prst="rect">
            <a:avLst/>
          </a:prstGeom>
        </p:spPr>
        <p:txBody>
          <a:bodyPr vert="vert"/>
          <a:lstStyle>
            <a:lvl1pPr>
              <a:defRPr sz="36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267251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1857364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741903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96" r:id="rId1"/>
    <p:sldLayoutId id="2147484497" r:id="rId2"/>
    <p:sldLayoutId id="2147484487" r:id="rId3"/>
    <p:sldLayoutId id="2147484488" r:id="rId4"/>
    <p:sldLayoutId id="2147484489" r:id="rId5"/>
    <p:sldLayoutId id="2147484503" r:id="rId6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 userDrawn="1"/>
        </p:nvSpPr>
        <p:spPr>
          <a:xfrm>
            <a:off x="8028384" y="825500"/>
            <a:ext cx="1042984" cy="423197"/>
          </a:xfrm>
          <a:prstGeom prst="rect">
            <a:avLst/>
          </a:prstGeom>
        </p:spPr>
        <p:txBody>
          <a:bodyPr anchor="ctr">
            <a:normAutofit fontScale="975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ts val="1800"/>
              </a:lnSpc>
              <a:defRPr/>
            </a:pPr>
            <a:r>
              <a:rPr lang="zh-CN" altLang="en-US" sz="11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年中总结</a:t>
            </a:r>
            <a:endParaRPr lang="en-US" altLang="zh-CN" sz="11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 userDrawn="1"/>
        </p:nvSpPr>
        <p:spPr>
          <a:xfrm>
            <a:off x="7038754" y="846766"/>
            <a:ext cx="1844190" cy="423197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ts val="1800"/>
              </a:lnSpc>
              <a:defRPr/>
            </a:pPr>
            <a:r>
              <a:rPr lang="zh-CN" altLang="en-US" sz="1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我们需要做什么？</a:t>
            </a:r>
            <a:endParaRPr lang="en-US" altLang="zh-CN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8" r:id="rId1"/>
    <p:sldLayoutId id="2147484499" r:id="rId2"/>
    <p:sldLayoutId id="2147484490" r:id="rId3"/>
    <p:sldLayoutId id="2147484491" r:id="rId4"/>
    <p:sldLayoutId id="2147484492" r:id="rId5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 userDrawn="1"/>
        </p:nvSpPr>
        <p:spPr>
          <a:xfrm>
            <a:off x="8052619" y="825500"/>
            <a:ext cx="1042984" cy="678835"/>
          </a:xfrm>
          <a:prstGeom prst="rect">
            <a:avLst/>
          </a:prstGeom>
        </p:spPr>
        <p:txBody>
          <a:bodyPr anchor="ctr"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ts val="1800"/>
              </a:lnSpc>
              <a:defRPr/>
            </a:pPr>
            <a:r>
              <a:rPr lang="zh-CN" altLang="en-US" sz="11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半年总结</a:t>
            </a:r>
            <a:endParaRPr lang="en-US" altLang="zh-CN" sz="11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0" r:id="rId1"/>
    <p:sldLayoutId id="2147484501" r:id="rId2"/>
    <p:sldLayoutId id="2147484493" r:id="rId3"/>
    <p:sldLayoutId id="2147484494" r:id="rId4"/>
    <p:sldLayoutId id="2147484495" r:id="rId5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85769" y="3302693"/>
            <a:ext cx="7334250" cy="101095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zh-CN" sz="6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项目管理中所考虑的主要要素</a:t>
            </a:r>
            <a:endParaRPr lang="zh-CN" altLang="en-US" sz="7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66" y="2593074"/>
            <a:ext cx="3725124" cy="277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图片 4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390" y="2593074"/>
            <a:ext cx="4145024" cy="2777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66" y="826009"/>
            <a:ext cx="876300" cy="13811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9618" y="1193405"/>
            <a:ext cx="7287904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</a:rPr>
              <a:t>定额的交通卡充值发票不能作为礼品费报销发票使用，要前往发卡部门申请开具增值税发票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995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2764" y="849911"/>
            <a:ext cx="77519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  <a:latin typeface="Helvetica Neue"/>
              </a:rPr>
              <a:t>去</a:t>
            </a:r>
            <a:r>
              <a:rPr lang="zh-CN" altLang="en-US" sz="1600" b="1" dirty="0">
                <a:solidFill>
                  <a:srgbClr val="000000"/>
                </a:solidFill>
                <a:latin typeface="Helvetica Neue"/>
              </a:rPr>
              <a:t>超市购物时，发票实际采购内容是月饼、水果等，但去服务中心开发票时，将发票内容开具为办公用品等。</a:t>
            </a:r>
            <a:r>
              <a:rPr lang="zh-CN" altLang="en-US" sz="1600" dirty="0">
                <a:solidFill>
                  <a:srgbClr val="595959"/>
                </a:solidFill>
                <a:latin typeface="Helvetica Neue"/>
              </a:rPr>
              <a:t>（改变商品名称</a:t>
            </a:r>
            <a:r>
              <a:rPr lang="zh-CN" altLang="en-US" sz="1600" dirty="0" smtClean="0">
                <a:solidFill>
                  <a:srgbClr val="595959"/>
                </a:solidFill>
                <a:latin typeface="Helvetica Neue"/>
              </a:rPr>
              <a:t>开票，这个同样不允许）</a:t>
            </a:r>
            <a:endParaRPr lang="zh-CN" altLang="en-US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667" y="1582199"/>
            <a:ext cx="3609975" cy="17335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3897" y="3463262"/>
            <a:ext cx="85707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  <a:latin typeface="Helvetica Neue"/>
              </a:rPr>
              <a:t>向</a:t>
            </a:r>
            <a:r>
              <a:rPr lang="zh-CN" altLang="en-US" sz="1600" b="1" dirty="0">
                <a:solidFill>
                  <a:srgbClr val="000000"/>
                </a:solidFill>
                <a:latin typeface="Helvetica Neue"/>
              </a:rPr>
              <a:t>甲方购物，通过甲方介绍或同意甲方的安排，接受乙方开具发票。</a:t>
            </a:r>
            <a:r>
              <a:rPr lang="zh-CN" altLang="en-US" sz="1600" dirty="0">
                <a:solidFill>
                  <a:srgbClr val="595959"/>
                </a:solidFill>
                <a:latin typeface="Helvetica Neue"/>
              </a:rPr>
              <a:t>（接受第三方开发票</a:t>
            </a:r>
            <a:r>
              <a:rPr lang="zh-CN" altLang="en-US" sz="1600" dirty="0" smtClean="0">
                <a:solidFill>
                  <a:srgbClr val="595959"/>
                </a:solidFill>
                <a:latin typeface="Helvetica Neue"/>
              </a:rPr>
              <a:t>）</a:t>
            </a:r>
            <a:endParaRPr lang="en-US" altLang="zh-CN" sz="1600" dirty="0" smtClean="0">
              <a:solidFill>
                <a:srgbClr val="595959"/>
              </a:solidFill>
              <a:latin typeface="Helvetica Neue"/>
            </a:endParaRPr>
          </a:p>
          <a:p>
            <a:r>
              <a:rPr lang="zh-CN" altLang="en-US" sz="1600" dirty="0" smtClean="0">
                <a:solidFill>
                  <a:srgbClr val="595959"/>
                </a:solidFill>
                <a:latin typeface="Helvetica Neue"/>
              </a:rPr>
              <a:t>必须要有三方签订的变更协议，否则这样是有虚开发票的嫌疑，有很大的税务风险，遇到这样的情况也是不给报销的</a:t>
            </a:r>
            <a:endParaRPr lang="en-US" altLang="zh-CN" sz="1600" dirty="0" smtClean="0">
              <a:solidFill>
                <a:srgbClr val="595959"/>
              </a:solidFill>
              <a:latin typeface="Helvetica Neue"/>
            </a:endParaRPr>
          </a:p>
          <a:p>
            <a:endParaRPr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504" y="4363059"/>
            <a:ext cx="2600325" cy="1390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78" y="744123"/>
            <a:ext cx="8763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6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19869" y="1692907"/>
            <a:ext cx="64963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  <a:latin typeface="Helvetica Neue"/>
              </a:rPr>
              <a:t>没有</a:t>
            </a:r>
            <a:r>
              <a:rPr lang="zh-CN" altLang="en-US" sz="1600" b="1" dirty="0">
                <a:solidFill>
                  <a:srgbClr val="000000"/>
                </a:solidFill>
                <a:latin typeface="Helvetica Neue"/>
              </a:rPr>
              <a:t>购物，直接虚开发票。</a:t>
            </a:r>
            <a:r>
              <a:rPr lang="zh-CN" altLang="en-US" sz="1600" dirty="0">
                <a:solidFill>
                  <a:srgbClr val="595959"/>
                </a:solidFill>
                <a:latin typeface="Helvetica Neue"/>
              </a:rPr>
              <a:t>（完全虚开</a:t>
            </a:r>
            <a:r>
              <a:rPr lang="zh-CN" altLang="en-US" sz="1600" dirty="0" smtClean="0">
                <a:solidFill>
                  <a:srgbClr val="595959"/>
                </a:solidFill>
                <a:latin typeface="Helvetica Neue"/>
              </a:rPr>
              <a:t>发票，税务部门现在有强大的后台运算和比对系统，除非能做足全套文件，那么请不要轻易挑战）</a:t>
            </a:r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34" y="1097878"/>
            <a:ext cx="876300" cy="1381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226" y="2861140"/>
            <a:ext cx="2684299" cy="232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6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847" y="832104"/>
            <a:ext cx="4073081" cy="525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216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018" y="938763"/>
            <a:ext cx="3949446" cy="509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95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587" y="873530"/>
            <a:ext cx="3908869" cy="514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30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365" y="814329"/>
            <a:ext cx="3968115" cy="520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54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" y="771843"/>
            <a:ext cx="3830193" cy="5177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50" y="771843"/>
            <a:ext cx="3908489" cy="522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40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494" y="816571"/>
            <a:ext cx="4032122" cy="521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6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98" y="859536"/>
            <a:ext cx="3922014" cy="51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88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 txBox="1">
            <a:spLocks noChangeArrowheads="1"/>
          </p:cNvSpPr>
          <p:nvPr/>
        </p:nvSpPr>
        <p:spPr bwMode="auto">
          <a:xfrm>
            <a:off x="209006" y="728420"/>
            <a:ext cx="6364224" cy="111577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/>
        </p:spPr>
        <p:txBody>
          <a:bodyPr/>
          <a:lstStyle/>
          <a:p>
            <a:pPr indent="540000" eaLnBrk="0" fontAlgn="auto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sz="4400" b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9957" y="2236525"/>
            <a:ext cx="72270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项目是为</a:t>
            </a:r>
            <a:r>
              <a:rPr lang="zh-CN" altLang="en-US" sz="28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提创造独特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产品、服务或成果所做的</a:t>
            </a:r>
            <a:r>
              <a:rPr lang="zh-CN" altLang="en-US" sz="28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临时性工作。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2872" y="3190632"/>
            <a:ext cx="4572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项目的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临时性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独创性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渐进明细</a:t>
            </a:r>
          </a:p>
        </p:txBody>
      </p:sp>
    </p:spTree>
    <p:extLst>
      <p:ext uri="{BB962C8B-B14F-4D97-AF65-F5344CB8AC3E}">
        <p14:creationId xmlns:p14="http://schemas.microsoft.com/office/powerpoint/2010/main" val="14341874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11" y="869881"/>
            <a:ext cx="4018979" cy="5212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897" y="869881"/>
            <a:ext cx="4022218" cy="52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95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3822" y="2134307"/>
            <a:ext cx="8475260" cy="13234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DotumChe" panose="020B0609000101010101" pitchFamily="49" charset="-127"/>
                <a:ea typeface="DotumChe" panose="020B0609000101010101" pitchFamily="49" charset="-127"/>
              </a:rPr>
              <a:t>随着科技的发展，税务系统越来越强大，发票的违规使用或虚增业务行为的风险将越来越</a:t>
            </a:r>
            <a:endParaRPr lang="en-US" altLang="zh-CN" sz="1600" b="1" dirty="0" smtClean="0">
              <a:latin typeface="DotumChe" panose="020B0609000101010101" pitchFamily="49" charset="-127"/>
              <a:ea typeface="DotumChe" panose="020B0609000101010101" pitchFamily="49" charset="-127"/>
            </a:endParaRPr>
          </a:p>
          <a:p>
            <a:endParaRPr lang="en-US" altLang="zh-CN" sz="1600" b="1" dirty="0">
              <a:latin typeface="DotumChe" panose="020B0609000101010101" pitchFamily="49" charset="-127"/>
              <a:ea typeface="DotumChe" panose="020B0609000101010101" pitchFamily="49" charset="-127"/>
            </a:endParaRPr>
          </a:p>
          <a:p>
            <a:r>
              <a:rPr lang="zh-CN" altLang="en-US" sz="1600" b="1" dirty="0" smtClean="0">
                <a:latin typeface="DotumChe" panose="020B0609000101010101" pitchFamily="49" charset="-127"/>
                <a:ea typeface="DotumChe" panose="020B0609000101010101" pitchFamily="49" charset="-127"/>
              </a:rPr>
              <a:t>大，请大家务必注意上述的相关事项，同时妥善保管日常出差或购买公司用品的发票，不</a:t>
            </a:r>
            <a:endParaRPr lang="en-US" altLang="zh-CN" sz="1600" b="1" dirty="0" smtClean="0">
              <a:latin typeface="DotumChe" panose="020B0609000101010101" pitchFamily="49" charset="-127"/>
              <a:ea typeface="DotumChe" panose="020B0609000101010101" pitchFamily="49" charset="-127"/>
            </a:endParaRPr>
          </a:p>
          <a:p>
            <a:endParaRPr lang="en-US" altLang="zh-CN" sz="1600" b="1" dirty="0">
              <a:latin typeface="DotumChe" panose="020B0609000101010101" pitchFamily="49" charset="-127"/>
              <a:ea typeface="DotumChe" panose="020B0609000101010101" pitchFamily="49" charset="-127"/>
            </a:endParaRPr>
          </a:p>
          <a:p>
            <a:r>
              <a:rPr lang="zh-CN" altLang="en-US" sz="1600" b="1" dirty="0" smtClean="0">
                <a:latin typeface="DotumChe" panose="020B0609000101010101" pitchFamily="49" charset="-127"/>
                <a:ea typeface="DotumChe" panose="020B0609000101010101" pitchFamily="49" charset="-127"/>
              </a:rPr>
              <a:t>要轻易使用代票，从自己做起，一起维护好公司的税收安全。</a:t>
            </a:r>
            <a:endParaRPr lang="zh-CN" altLang="en-US" sz="1600" b="1" dirty="0">
              <a:latin typeface="DotumChe" panose="020B0609000101010101" pitchFamily="49" charset="-127"/>
              <a:ea typeface="DotumChe" panose="020B0609000101010101" pitchFamily="49" charset="-127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958" y="3998794"/>
            <a:ext cx="286312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31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0251" y="1031375"/>
            <a:ext cx="8543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Tx/>
              <a:buNone/>
            </a:pPr>
            <a:r>
              <a:rPr lang="zh-CN" altLang="en-US" b="1" dirty="0"/>
              <a:t>请保留利策科技及利策海洋的增值税发票开票信息，方便</a:t>
            </a:r>
            <a:r>
              <a:rPr lang="zh-CN" altLang="en-US" b="1" dirty="0" smtClean="0"/>
              <a:t>各位在外</a:t>
            </a:r>
            <a:r>
              <a:rPr lang="zh-CN" altLang="en-US" b="1" dirty="0"/>
              <a:t>提供给开票方</a:t>
            </a:r>
          </a:p>
        </p:txBody>
      </p:sp>
      <p:pic>
        <p:nvPicPr>
          <p:cNvPr id="3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6" y="1618919"/>
            <a:ext cx="7058025" cy="1728788"/>
          </a:xfrm>
          <a:prstGeom prst="rect">
            <a:avLst/>
          </a:prstGeom>
          <a:noFill/>
          <a:ln w="9525">
            <a:solidFill>
              <a:srgbClr val="5A26E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6" y="3565919"/>
            <a:ext cx="7058025" cy="1838593"/>
          </a:xfrm>
          <a:prstGeom prst="rect">
            <a:avLst/>
          </a:prstGeom>
          <a:ln w="3175">
            <a:solidFill>
              <a:srgbClr val="0033CC"/>
            </a:solidFill>
          </a:ln>
        </p:spPr>
      </p:pic>
    </p:spTree>
    <p:extLst>
      <p:ext uri="{BB962C8B-B14F-4D97-AF65-F5344CB8AC3E}">
        <p14:creationId xmlns:p14="http://schemas.microsoft.com/office/powerpoint/2010/main" val="3757695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3311129" y="3602831"/>
            <a:ext cx="1644253" cy="277416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44034" name="标题 4"/>
          <p:cNvSpPr>
            <a:spLocks noGrp="1" noChangeArrowheads="1"/>
          </p:cNvSpPr>
          <p:nvPr>
            <p:ph type="title"/>
          </p:nvPr>
        </p:nvSpPr>
        <p:spPr>
          <a:xfrm>
            <a:off x="2554513" y="2968229"/>
            <a:ext cx="4078515" cy="912018"/>
          </a:xfrm>
        </p:spPr>
        <p:txBody>
          <a:bodyPr>
            <a:prstTxWarp prst="textArchUp">
              <a:avLst/>
            </a:prstTxWarp>
          </a:bodyPr>
          <a:lstStyle/>
          <a:p>
            <a:pPr eaLnBrk="1" hangingPunct="1"/>
            <a:r>
              <a:rPr lang="zh-CN" altLang="en-US" dirty="0" smtClean="0">
                <a:ln w="0"/>
                <a:solidFill>
                  <a:srgbClr val="FF0000"/>
                </a:solidFill>
                <a:effectLst>
                  <a:reflection blurRad="6350" stA="55000" endA="50" endPos="85000" dist="29997" dir="5400000" sy="-100000" algn="bl" rotWithShape="0"/>
                </a:effectLst>
              </a:rPr>
              <a:t>感谢你的关注</a:t>
            </a:r>
            <a:endParaRPr lang="en-US" altLang="zh-CN" dirty="0" smtClean="0">
              <a:ln w="0"/>
              <a:solidFill>
                <a:srgbClr val="FF0000"/>
              </a:solidFill>
              <a:effectLst>
                <a:reflection blurRad="6350" stA="55000" endA="50" endPos="85000" dist="29997" dir="5400000" sy="-100000" algn="bl" rotWithShape="0"/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79" y="928093"/>
            <a:ext cx="3067050" cy="15716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69526" y="7025640"/>
            <a:ext cx="1371600" cy="228600"/>
          </a:xfrm>
          <a:ln/>
        </p:spPr>
        <p:txBody>
          <a:bodyPr/>
          <a:lstStyle/>
          <a:p>
            <a:fld id="{6323308F-B330-473A-8E0F-16710A90E075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67789" y="967740"/>
            <a:ext cx="7772400" cy="762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/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项目集、项目组合</a:t>
            </a:r>
            <a:endParaRPr lang="zh-CN" altLang="en-US" sz="4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13954" y="1928812"/>
            <a:ext cx="8686800" cy="4929188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为达成组织的一些列目的和目标，可能需要同时实施多个项目。在这种情况下，项目可能被归入项目集中。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项目集是一组相互关联 且被协调管理的项目、子项目集、和项目集活动。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项目组合是指为实现战略目标而组合在一起管理的项目、项目集、子项目组合和运营工作。</a:t>
            </a:r>
            <a:endParaRPr lang="en-US" altLang="zh-CN" sz="2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78526" y="5882640"/>
            <a:ext cx="82296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67789" y="4655820"/>
            <a:ext cx="7772400" cy="762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/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endParaRPr lang="zh-CN" altLang="en-US" sz="4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613954" y="5560287"/>
            <a:ext cx="8686800" cy="936307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运营是指关注产品的持续性运作。</a:t>
            </a:r>
            <a:endParaRPr lang="en-US" altLang="zh-CN" sz="2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627304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10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69526" y="7025640"/>
            <a:ext cx="1371600" cy="228600"/>
          </a:xfrm>
          <a:ln/>
        </p:spPr>
        <p:txBody>
          <a:bodyPr/>
          <a:lstStyle/>
          <a:p>
            <a:fld id="{6323308F-B330-473A-8E0F-16710A90E075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67789" y="967740"/>
            <a:ext cx="7772400" cy="762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/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典型的项目</a:t>
            </a:r>
            <a:endParaRPr lang="zh-CN" altLang="en-US" sz="4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13954" y="1928812"/>
            <a:ext cx="8686800" cy="4929188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建造一座大楼、一座工厂或一座水库</a:t>
            </a:r>
          </a:p>
          <a:p>
            <a:pPr algn="l"/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举办各种类型的活动，如一次会议、一次晚宴、一次庆典等</a:t>
            </a:r>
          </a:p>
          <a:p>
            <a:pPr algn="l"/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新企业、新产品、新工程的开发</a:t>
            </a:r>
          </a:p>
          <a:p>
            <a:pPr algn="l"/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进行一个组织的规划、规划实施一项活动</a:t>
            </a:r>
          </a:p>
          <a:p>
            <a:pPr algn="l"/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进行一次旅行、解决某个研究课题、开发一套软件</a:t>
            </a:r>
            <a:endParaRPr lang="zh-CN" altLang="en-US" sz="24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78526" y="5882640"/>
            <a:ext cx="82296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13954" y="4030504"/>
            <a:ext cx="85344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在当今社会中，一切都是项目，一切也将成为项目。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2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美国项目管理专业资质认证委员会主席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Paul Grace</a:t>
            </a:r>
          </a:p>
        </p:txBody>
      </p:sp>
    </p:spTree>
    <p:extLst>
      <p:ext uri="{BB962C8B-B14F-4D97-AF65-F5344CB8AC3E}">
        <p14:creationId xmlns:p14="http://schemas.microsoft.com/office/powerpoint/2010/main" val="47747408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8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 txBox="1">
            <a:spLocks noChangeArrowheads="1"/>
          </p:cNvSpPr>
          <p:nvPr/>
        </p:nvSpPr>
        <p:spPr>
          <a:xfrm>
            <a:off x="4648200" y="6477000"/>
            <a:ext cx="1371600" cy="228600"/>
          </a:xfrm>
          <a:prstGeom prst="rect">
            <a:avLst/>
          </a:prstGeom>
          <a:ln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fld id="{FB6C75DD-1753-4E9E-985D-D8C9792465F7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920887"/>
            <a:ext cx="7499350" cy="1143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项目管理定义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04800" y="2063887"/>
            <a:ext cx="8686800" cy="404953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项目管理就是把各种知识、技能、手段和技术应用</a:t>
            </a:r>
          </a:p>
          <a:p>
            <a:pPr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于项目活动之中，以达到项目的要求。</a:t>
            </a:r>
          </a:p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项目管理是通过应用和综合诸如启动、规划、实施、监控和收尾等项目管理过程来进行的。</a:t>
            </a:r>
          </a:p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项目经理是负责实现项目目标的个人。</a:t>
            </a:r>
          </a:p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项目经理面临的“三重制约”的问题</a:t>
            </a:r>
          </a:p>
          <a:p>
            <a:pPr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范围、进度、成本</a:t>
            </a:r>
            <a:endParaRPr lang="zh-CN" altLang="en-US" sz="2400" b="1" dirty="0" smtClean="0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 txBox="1">
            <a:spLocks noChangeArrowheads="1"/>
          </p:cNvSpPr>
          <p:nvPr/>
        </p:nvSpPr>
        <p:spPr>
          <a:xfrm>
            <a:off x="4639491" y="7426234"/>
            <a:ext cx="1371600" cy="228600"/>
          </a:xfrm>
          <a:prstGeom prst="rect">
            <a:avLst/>
          </a:prstGeom>
          <a:ln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fld id="{5E09819F-FF08-49E6-902A-ED61BD797031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48491" y="1101634"/>
            <a:ext cx="7772400" cy="1143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软件项目管理定义 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48491" y="2244634"/>
            <a:ext cx="8229600" cy="472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对软件项目开发过程中所涉及的过程、人员、产品、成本和进度等要素进行度量、分析、规划、组织和控制的过程，以确保软件项目按照预定的成本、进度、质量要求顺利完成。</a:t>
            </a:r>
            <a:endParaRPr lang="zh-CN" altLang="en-US" sz="24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7761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black">
          <a:xfrm>
            <a:off x="533400" y="828925"/>
            <a:ext cx="8610600" cy="87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项目管理的价值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33400" y="1692275"/>
            <a:ext cx="8137525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美国</a:t>
            </a:r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Standish Group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对超过</a:t>
            </a:r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8400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个</a:t>
            </a:r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IT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项目的研究表明，只有</a:t>
            </a:r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16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％的项目实现其目标，</a:t>
            </a:r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50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％的项目需要补救，</a:t>
            </a:r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34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％的项目彻底失败。</a:t>
            </a:r>
            <a:r>
              <a:rPr lang="en-US" altLang="zh-CN" sz="28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J.D.Frame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博士，对</a:t>
            </a:r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438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位项目工作人员进行了调查，结果表明，项目失败的比率也非常高。根据他的分析，大多数项目的问题来源于以下四个方面的原因之一：</a:t>
            </a:r>
          </a:p>
          <a:p>
            <a:pPr algn="l"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）组织方面出现问题</a:t>
            </a:r>
          </a:p>
          <a:p>
            <a:pPr algn="l"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）对需求缺乏控制；</a:t>
            </a:r>
          </a:p>
          <a:p>
            <a:pPr algn="l"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3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）缺乏计划和控制；</a:t>
            </a:r>
          </a:p>
          <a:p>
            <a:pPr algn="l"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4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）项目执行方面与项目估算方面的问题</a:t>
            </a:r>
            <a:r>
              <a:rPr lang="zh-CN" altLang="en-US" sz="28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rPr>
              <a:t>。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449015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96536" y="792480"/>
            <a:ext cx="7772400" cy="1143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项目管理重要性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96536" y="1676400"/>
            <a:ext cx="8229600" cy="472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达成业务目标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满足相关方期望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提高可预测性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在适当的时间交付正确的产品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解决问题和争议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及时应对风险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识别、挽救或终止失败的项目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管理制约因素（范围、质量、进度、成本、资源）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平衡制约因素对项目的影响（例如范围扩大可能会增加成本或者延长进度）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以更好</a:t>
            </a: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的方式管理变更</a:t>
            </a:r>
            <a:endParaRPr lang="zh-CN" altLang="en-US" sz="24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9475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796835"/>
            <a:ext cx="8686800" cy="1143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国际上两大项目管理组织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1524000"/>
            <a:ext cx="8002588" cy="51450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、欧洲</a:t>
            </a:r>
            <a:r>
              <a:rPr lang="en-US" altLang="zh-CN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IPMA—</a:t>
            </a:r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国际项目管理协会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8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1965</a:t>
            </a: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年成立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ICB</a:t>
            </a: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IPMA Competence Baseline</a:t>
            </a: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</a:t>
            </a: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个知识和实践元素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、美国</a:t>
            </a:r>
            <a:r>
              <a:rPr lang="en-US" altLang="zh-CN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PMI—</a:t>
            </a:r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美国项目管理学会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8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1969</a:t>
            </a: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年成立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PMBOK</a:t>
            </a: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（第六版）</a:t>
            </a:r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—PMP</a:t>
            </a: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认证考试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400" dirty="0" smtClean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大知识领域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12169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8、12、16、21、22、25"/>
  <p:tag name="KSO_WM_TEMPLATE_CATEGORY" val="custom"/>
  <p:tag name="KSO_WM_TEMPLATE_INDEX" val="160240"/>
  <p:tag name="KSO_WM_TAG_VERSION" val="1.0"/>
  <p:tag name="KSO_WM_SLIDE_ID" val="custom160240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240"/>
  <p:tag name="KSO_WM_TAG_VERSION" val="1.0"/>
  <p:tag name="KSO_WM_SLIDE_ID" val="custom160240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44"/>
  <p:tag name="KSO_WM_SLIDE_SIZE" val="828*3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3172913"/>
  <p:tag name="MH_LIBRARY" val="GRAPHIC"/>
  <p:tag name="KSO_WM_TEMPLATE_CATEGORY" val="custom"/>
  <p:tag name="KSO_WM_TEMPLATE_INDEX" val="160240"/>
  <p:tag name="KSO_WM_TAG_VERSION" val="1.0"/>
  <p:tag name="KSO_WM_SLIDE_ID" val="custom160240_29"/>
  <p:tag name="KSO_WM_SLIDE_INDEX" val="29"/>
  <p:tag name="KSO_WM_SLIDE_ITEM_CNT" val="2"/>
  <p:tag name="KSO_WM_SLIDE_LAYOUT" val="a_b"/>
  <p:tag name="KSO_WM_SLIDE_LAYOUT_CNT" val="1_1"/>
  <p:tag name="KSO_WM_SLIDE_TYPE" val="endPage"/>
  <p:tag name="KSO_WM_BEAUTIFY_FLAG" val="#wm#"/>
</p:tagLst>
</file>

<file path=ppt/theme/theme1.xml><?xml version="1.0" encoding="utf-8"?>
<a:theme xmlns:a="http://schemas.openxmlformats.org/drawingml/2006/main" name="利策母版5--钱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利策母版5--钱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利策母版5--钱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利策母版5--钱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利策母版5--钱燕</Template>
  <TotalTime>11041</TotalTime>
  <Words>853</Words>
  <Application>Microsoft Office PowerPoint</Application>
  <PresentationFormat>全屏显示(4:3)</PresentationFormat>
  <Paragraphs>77</Paragraphs>
  <Slides>23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DotumChe</vt:lpstr>
      <vt:lpstr>Helvetica Neue</vt:lpstr>
      <vt:lpstr>楷体_GB2312</vt:lpstr>
      <vt:lpstr>宋体</vt:lpstr>
      <vt:lpstr>微软雅黑</vt:lpstr>
      <vt:lpstr>Arial</vt:lpstr>
      <vt:lpstr>Calibri</vt:lpstr>
      <vt:lpstr>Times New Roman</vt:lpstr>
      <vt:lpstr>Wingdings</vt:lpstr>
      <vt:lpstr>利策母版5--钱燕</vt:lpstr>
      <vt:lpstr>3_利策母版5--钱燕</vt:lpstr>
      <vt:lpstr>1_利策母版5--钱燕</vt:lpstr>
      <vt:lpstr>2_利策母版5--钱燕</vt:lpstr>
      <vt:lpstr>项目管理中所考虑的主要要素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感谢你的关注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Crist</dc:creator>
  <cp:lastModifiedBy>王翀</cp:lastModifiedBy>
  <cp:revision>692</cp:revision>
  <dcterms:created xsi:type="dcterms:W3CDTF">2008-04-21T02:32:17Z</dcterms:created>
  <dcterms:modified xsi:type="dcterms:W3CDTF">2018-08-01T14:25:49Z</dcterms:modified>
</cp:coreProperties>
</file>